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3"/>
  </p:notesMasterIdLst>
  <p:sldIdLst>
    <p:sldId id="256" r:id="rId2"/>
    <p:sldId id="273" r:id="rId3"/>
    <p:sldId id="258" r:id="rId4"/>
    <p:sldId id="263" r:id="rId5"/>
    <p:sldId id="270" r:id="rId6"/>
    <p:sldId id="268" r:id="rId7"/>
    <p:sldId id="271" r:id="rId8"/>
    <p:sldId id="264" r:id="rId9"/>
    <p:sldId id="265" r:id="rId10"/>
    <p:sldId id="266" r:id="rId11"/>
    <p:sldId id="272" r:id="rId1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302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09797A-3055-4658-B58F-186BFAF73474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539D10EB-445E-428D-8F77-BF9B4B45CFFD}">
      <dgm:prSet phldrT="[Text]" custT="1"/>
      <dgm:spPr/>
      <dgm:t>
        <a:bodyPr/>
        <a:lstStyle/>
        <a:p>
          <a:endParaRPr lang="en-US" sz="2000" b="1" dirty="0" smtClean="0">
            <a:latin typeface="Tempus Sans ITC" pitchFamily="82" charset="0"/>
          </a:endParaRPr>
        </a:p>
        <a:p>
          <a:endParaRPr lang="en-US" sz="2000" b="1" dirty="0" smtClean="0">
            <a:latin typeface="Tempus Sans ITC" pitchFamily="82" charset="0"/>
          </a:endParaRPr>
        </a:p>
        <a:p>
          <a:r>
            <a:rPr lang="en-US" sz="2000" b="1" dirty="0" smtClean="0">
              <a:latin typeface="Tempus Sans ITC" pitchFamily="82" charset="0"/>
            </a:rPr>
            <a:t>External Reality</a:t>
          </a:r>
          <a:endParaRPr lang="en-US" sz="2000" b="1" dirty="0">
            <a:latin typeface="Tempus Sans ITC" pitchFamily="82" charset="0"/>
          </a:endParaRPr>
        </a:p>
      </dgm:t>
    </dgm:pt>
    <dgm:pt modelId="{6019A8DE-538E-44B9-B184-92CC323C5482}" type="parTrans" cxnId="{763C0A55-5651-4A9A-B344-2B29C8E35B6D}">
      <dgm:prSet/>
      <dgm:spPr/>
      <dgm:t>
        <a:bodyPr/>
        <a:lstStyle/>
        <a:p>
          <a:endParaRPr lang="en-US" sz="2000"/>
        </a:p>
      </dgm:t>
    </dgm:pt>
    <dgm:pt modelId="{296FB488-454C-43B5-A9B6-8AB196563184}" type="sibTrans" cxnId="{763C0A55-5651-4A9A-B344-2B29C8E35B6D}">
      <dgm:prSet/>
      <dgm:spPr/>
      <dgm:t>
        <a:bodyPr/>
        <a:lstStyle/>
        <a:p>
          <a:endParaRPr lang="en-US" sz="2000"/>
        </a:p>
      </dgm:t>
    </dgm:pt>
    <dgm:pt modelId="{30438C63-B5F3-441F-99E8-9368B1178BBF}">
      <dgm:prSet phldrT="[Text]" custT="1"/>
      <dgm:spPr/>
      <dgm:t>
        <a:bodyPr/>
        <a:lstStyle/>
        <a:p>
          <a:r>
            <a:rPr lang="en-US" sz="2000" b="1" dirty="0" smtClean="0">
              <a:latin typeface="Tempus Sans ITC" pitchFamily="82" charset="0"/>
            </a:rPr>
            <a:t>Personal Reality</a:t>
          </a:r>
          <a:endParaRPr lang="en-US" sz="2000" b="1" dirty="0">
            <a:latin typeface="Tempus Sans ITC" pitchFamily="82" charset="0"/>
          </a:endParaRPr>
        </a:p>
      </dgm:t>
    </dgm:pt>
    <dgm:pt modelId="{77DF50B0-E8EE-43A9-87E2-52F134DC8E86}" type="parTrans" cxnId="{2D6783D3-F0D8-421E-913C-8A53E0B1E54F}">
      <dgm:prSet/>
      <dgm:spPr/>
      <dgm:t>
        <a:bodyPr/>
        <a:lstStyle/>
        <a:p>
          <a:endParaRPr lang="en-US" sz="2000"/>
        </a:p>
      </dgm:t>
    </dgm:pt>
    <dgm:pt modelId="{A2C43ABD-10C1-4622-8CC9-886FAD7F974E}" type="sibTrans" cxnId="{2D6783D3-F0D8-421E-913C-8A53E0B1E54F}">
      <dgm:prSet/>
      <dgm:spPr/>
      <dgm:t>
        <a:bodyPr/>
        <a:lstStyle/>
        <a:p>
          <a:endParaRPr lang="en-US" sz="2000"/>
        </a:p>
      </dgm:t>
    </dgm:pt>
    <dgm:pt modelId="{4FFADDB7-73EA-47FC-BCD8-36176ED88F66}">
      <dgm:prSet phldrT="[Text]" custT="1"/>
      <dgm:spPr/>
      <dgm:t>
        <a:bodyPr/>
        <a:lstStyle/>
        <a:p>
          <a:pPr algn="ctr"/>
          <a:r>
            <a:rPr lang="en-US" sz="2000" b="1" dirty="0" smtClean="0">
              <a:latin typeface="Tempus Sans ITC" pitchFamily="82" charset="0"/>
            </a:rPr>
            <a:t>The Matter</a:t>
          </a:r>
          <a:endParaRPr lang="en-US" sz="2000" b="1" dirty="0">
            <a:latin typeface="Tempus Sans ITC" pitchFamily="82" charset="0"/>
          </a:endParaRPr>
        </a:p>
      </dgm:t>
    </dgm:pt>
    <dgm:pt modelId="{7911CF8E-5AB0-4047-8EA6-761C7F370F9E}" type="parTrans" cxnId="{B4AE8BF0-52BF-44EA-8584-27FCF0C67DF5}">
      <dgm:prSet/>
      <dgm:spPr/>
      <dgm:t>
        <a:bodyPr/>
        <a:lstStyle/>
        <a:p>
          <a:endParaRPr lang="en-US" sz="2000"/>
        </a:p>
      </dgm:t>
    </dgm:pt>
    <dgm:pt modelId="{4B47FD46-4DE1-4C75-B131-D5B069A888D5}" type="sibTrans" cxnId="{B4AE8BF0-52BF-44EA-8584-27FCF0C67DF5}">
      <dgm:prSet/>
      <dgm:spPr/>
      <dgm:t>
        <a:bodyPr/>
        <a:lstStyle/>
        <a:p>
          <a:endParaRPr lang="en-US" sz="2000"/>
        </a:p>
      </dgm:t>
    </dgm:pt>
    <dgm:pt modelId="{17659694-334B-4D3A-9180-891E466539F3}" type="pres">
      <dgm:prSet presAssocID="{D709797A-3055-4658-B58F-186BFAF73474}" presName="compositeShape" presStyleCnt="0">
        <dgm:presLayoutVars>
          <dgm:chMax val="7"/>
          <dgm:dir/>
          <dgm:resizeHandles val="exact"/>
        </dgm:presLayoutVars>
      </dgm:prSet>
      <dgm:spPr/>
    </dgm:pt>
    <dgm:pt modelId="{0F15518A-5ED9-4D7E-ABFE-D077E2641F87}" type="pres">
      <dgm:prSet presAssocID="{539D10EB-445E-428D-8F77-BF9B4B45CFFD}" presName="circ1" presStyleLbl="vennNode1" presStyleIdx="0" presStyleCnt="3" custScaleX="82645" custScaleY="82645" custLinFactNeighborX="260" custLinFactNeighborY="42379"/>
      <dgm:spPr/>
      <dgm:t>
        <a:bodyPr/>
        <a:lstStyle/>
        <a:p>
          <a:endParaRPr lang="en-US"/>
        </a:p>
      </dgm:t>
    </dgm:pt>
    <dgm:pt modelId="{1B7993EE-B9A0-4D2A-B0C2-528E272AC018}" type="pres">
      <dgm:prSet presAssocID="{539D10EB-445E-428D-8F77-BF9B4B45CFF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92096A-5772-46D1-A7F1-9A159DEAAD48}" type="pres">
      <dgm:prSet presAssocID="{30438C63-B5F3-441F-99E8-9368B1178BBF}" presName="circ2" presStyleLbl="vennNode1" presStyleIdx="1" presStyleCnt="3" custScaleX="82645" custScaleY="82645" custLinFactNeighborX="-11669" custLinFactNeighborY="-63599"/>
      <dgm:spPr/>
      <dgm:t>
        <a:bodyPr/>
        <a:lstStyle/>
        <a:p>
          <a:endParaRPr lang="en-US"/>
        </a:p>
      </dgm:t>
    </dgm:pt>
    <dgm:pt modelId="{07CDEEBD-2B57-454A-A4EC-50347F434744}" type="pres">
      <dgm:prSet presAssocID="{30438C63-B5F3-441F-99E8-9368B1178BB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4F2C77-8132-41A2-9CCD-C003F9E712F8}" type="pres">
      <dgm:prSet presAssocID="{4FFADDB7-73EA-47FC-BCD8-36176ED88F66}" presName="circ3" presStyleLbl="vennNode1" presStyleIdx="2" presStyleCnt="3" custScaleX="82645" custScaleY="82645" custLinFactNeighborX="7358" custLinFactNeighborY="-63599"/>
      <dgm:spPr/>
      <dgm:t>
        <a:bodyPr/>
        <a:lstStyle/>
        <a:p>
          <a:endParaRPr lang="en-US"/>
        </a:p>
      </dgm:t>
    </dgm:pt>
    <dgm:pt modelId="{D7A513E9-7B79-4173-910E-C3F00E93A1C8}" type="pres">
      <dgm:prSet presAssocID="{4FFADDB7-73EA-47FC-BCD8-36176ED88F6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63C0A55-5651-4A9A-B344-2B29C8E35B6D}" srcId="{D709797A-3055-4658-B58F-186BFAF73474}" destId="{539D10EB-445E-428D-8F77-BF9B4B45CFFD}" srcOrd="0" destOrd="0" parTransId="{6019A8DE-538E-44B9-B184-92CC323C5482}" sibTransId="{296FB488-454C-43B5-A9B6-8AB196563184}"/>
    <dgm:cxn modelId="{16EE8D9F-ED21-410C-9668-8DC8085CB325}" type="presOf" srcId="{4FFADDB7-73EA-47FC-BCD8-36176ED88F66}" destId="{D7A513E9-7B79-4173-910E-C3F00E93A1C8}" srcOrd="1" destOrd="0" presId="urn:microsoft.com/office/officeart/2005/8/layout/venn1"/>
    <dgm:cxn modelId="{711CE1C1-B229-49A5-9825-954A9CE0E129}" type="presOf" srcId="{539D10EB-445E-428D-8F77-BF9B4B45CFFD}" destId="{1B7993EE-B9A0-4D2A-B0C2-528E272AC018}" srcOrd="1" destOrd="0" presId="urn:microsoft.com/office/officeart/2005/8/layout/venn1"/>
    <dgm:cxn modelId="{2D6783D3-F0D8-421E-913C-8A53E0B1E54F}" srcId="{D709797A-3055-4658-B58F-186BFAF73474}" destId="{30438C63-B5F3-441F-99E8-9368B1178BBF}" srcOrd="1" destOrd="0" parTransId="{77DF50B0-E8EE-43A9-87E2-52F134DC8E86}" sibTransId="{A2C43ABD-10C1-4622-8CC9-886FAD7F974E}"/>
    <dgm:cxn modelId="{D4BC012F-45F4-4EB0-8355-8F293D517ED6}" type="presOf" srcId="{4FFADDB7-73EA-47FC-BCD8-36176ED88F66}" destId="{BD4F2C77-8132-41A2-9CCD-C003F9E712F8}" srcOrd="0" destOrd="0" presId="urn:microsoft.com/office/officeart/2005/8/layout/venn1"/>
    <dgm:cxn modelId="{811E7700-F2A1-43DC-85CA-AA54770D10CE}" type="presOf" srcId="{30438C63-B5F3-441F-99E8-9368B1178BBF}" destId="{07CDEEBD-2B57-454A-A4EC-50347F434744}" srcOrd="1" destOrd="0" presId="urn:microsoft.com/office/officeart/2005/8/layout/venn1"/>
    <dgm:cxn modelId="{F92D5865-DF5B-40CA-81A5-642319D66B2A}" type="presOf" srcId="{D709797A-3055-4658-B58F-186BFAF73474}" destId="{17659694-334B-4D3A-9180-891E466539F3}" srcOrd="0" destOrd="0" presId="urn:microsoft.com/office/officeart/2005/8/layout/venn1"/>
    <dgm:cxn modelId="{F34F2D28-0790-4ECD-A5C4-37AA2593F7FB}" type="presOf" srcId="{30438C63-B5F3-441F-99E8-9368B1178BBF}" destId="{F292096A-5772-46D1-A7F1-9A159DEAAD48}" srcOrd="0" destOrd="0" presId="urn:microsoft.com/office/officeart/2005/8/layout/venn1"/>
    <dgm:cxn modelId="{B4AE8BF0-52BF-44EA-8584-27FCF0C67DF5}" srcId="{D709797A-3055-4658-B58F-186BFAF73474}" destId="{4FFADDB7-73EA-47FC-BCD8-36176ED88F66}" srcOrd="2" destOrd="0" parTransId="{7911CF8E-5AB0-4047-8EA6-761C7F370F9E}" sibTransId="{4B47FD46-4DE1-4C75-B131-D5B069A888D5}"/>
    <dgm:cxn modelId="{A1C25572-BC40-4C63-A931-F4ABD3241587}" type="presOf" srcId="{539D10EB-445E-428D-8F77-BF9B4B45CFFD}" destId="{0F15518A-5ED9-4D7E-ABFE-D077E2641F87}" srcOrd="0" destOrd="0" presId="urn:microsoft.com/office/officeart/2005/8/layout/venn1"/>
    <dgm:cxn modelId="{E87C62B2-6943-490D-BB6B-11534BD58DCB}" type="presParOf" srcId="{17659694-334B-4D3A-9180-891E466539F3}" destId="{0F15518A-5ED9-4D7E-ABFE-D077E2641F87}" srcOrd="0" destOrd="0" presId="urn:microsoft.com/office/officeart/2005/8/layout/venn1"/>
    <dgm:cxn modelId="{CE9192AA-68FF-4C1F-8DEE-D7FAC4138D8E}" type="presParOf" srcId="{17659694-334B-4D3A-9180-891E466539F3}" destId="{1B7993EE-B9A0-4D2A-B0C2-528E272AC018}" srcOrd="1" destOrd="0" presId="urn:microsoft.com/office/officeart/2005/8/layout/venn1"/>
    <dgm:cxn modelId="{2F8C49D8-D0D0-4DB8-9B9C-E762BEED751A}" type="presParOf" srcId="{17659694-334B-4D3A-9180-891E466539F3}" destId="{F292096A-5772-46D1-A7F1-9A159DEAAD48}" srcOrd="2" destOrd="0" presId="urn:microsoft.com/office/officeart/2005/8/layout/venn1"/>
    <dgm:cxn modelId="{4B4959B2-091D-42FB-95DB-8966A16ACAC2}" type="presParOf" srcId="{17659694-334B-4D3A-9180-891E466539F3}" destId="{07CDEEBD-2B57-454A-A4EC-50347F434744}" srcOrd="3" destOrd="0" presId="urn:microsoft.com/office/officeart/2005/8/layout/venn1"/>
    <dgm:cxn modelId="{BD66077C-951F-4469-A715-A13681798DD3}" type="presParOf" srcId="{17659694-334B-4D3A-9180-891E466539F3}" destId="{BD4F2C77-8132-41A2-9CCD-C003F9E712F8}" srcOrd="4" destOrd="0" presId="urn:microsoft.com/office/officeart/2005/8/layout/venn1"/>
    <dgm:cxn modelId="{045F90E0-EFCB-452F-BB19-067A96469308}" type="presParOf" srcId="{17659694-334B-4D3A-9180-891E466539F3}" destId="{D7A513E9-7B79-4173-910E-C3F00E93A1C8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C5F42B-1233-400F-83CC-DDC6FFA24F38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C82C14E2-8FD5-4C92-A393-1DF7DAA3594A}">
      <dgm:prSet phldrT="[Text]" custT="1"/>
      <dgm:spPr/>
      <dgm:t>
        <a:bodyPr/>
        <a:lstStyle/>
        <a:p>
          <a:r>
            <a:rPr lang="en-US" sz="3400" dirty="0" smtClean="0">
              <a:latin typeface="Tempus Sans ITC" pitchFamily="82" charset="0"/>
            </a:rPr>
            <a:t>Reader</a:t>
          </a:r>
        </a:p>
        <a:p>
          <a:r>
            <a:rPr lang="en-US" sz="2000" dirty="0" smtClean="0">
              <a:latin typeface="Tempus Sans ITC" pitchFamily="82" charset="0"/>
            </a:rPr>
            <a:t>Text-to-self connections	</a:t>
          </a:r>
          <a:endParaRPr lang="en-US" sz="2000" dirty="0">
            <a:latin typeface="Tempus Sans ITC" pitchFamily="82" charset="0"/>
          </a:endParaRPr>
        </a:p>
      </dgm:t>
    </dgm:pt>
    <dgm:pt modelId="{DEB25BFA-2BA5-4C5D-9B0D-E5DFDD6C9684}" type="parTrans" cxnId="{8B35D647-826D-49E9-AA38-8F001696BB94}">
      <dgm:prSet/>
      <dgm:spPr/>
      <dgm:t>
        <a:bodyPr/>
        <a:lstStyle/>
        <a:p>
          <a:endParaRPr lang="en-US"/>
        </a:p>
      </dgm:t>
    </dgm:pt>
    <dgm:pt modelId="{5F0BA6F3-D38F-4E1C-BFB0-2AC441315613}" type="sibTrans" cxnId="{8B35D647-826D-49E9-AA38-8F001696BB94}">
      <dgm:prSet/>
      <dgm:spPr/>
      <dgm:t>
        <a:bodyPr/>
        <a:lstStyle/>
        <a:p>
          <a:endParaRPr lang="en-US"/>
        </a:p>
      </dgm:t>
    </dgm:pt>
    <dgm:pt modelId="{EC944D5B-66F5-423D-AC46-CFFBEBE96BF3}">
      <dgm:prSet phldrT="[Text]" custT="1"/>
      <dgm:spPr/>
      <dgm:t>
        <a:bodyPr/>
        <a:lstStyle/>
        <a:p>
          <a:r>
            <a:rPr lang="en-US" sz="3700" dirty="0" smtClean="0">
              <a:latin typeface="Tempus Sans ITC" pitchFamily="82" charset="0"/>
            </a:rPr>
            <a:t>Context</a:t>
          </a:r>
        </a:p>
        <a:p>
          <a:r>
            <a:rPr lang="en-US" sz="2000" dirty="0" smtClean="0">
              <a:latin typeface="Tempus Sans ITC" pitchFamily="82" charset="0"/>
            </a:rPr>
            <a:t>Text-to-world connections</a:t>
          </a:r>
          <a:endParaRPr lang="en-US" sz="2000" dirty="0">
            <a:latin typeface="Tempus Sans ITC" pitchFamily="82" charset="0"/>
          </a:endParaRPr>
        </a:p>
      </dgm:t>
    </dgm:pt>
    <dgm:pt modelId="{543C20B3-C3CA-43CC-B29D-6413401560CB}" type="parTrans" cxnId="{2F1026C7-73F6-4362-95C1-AE78C567CCB5}">
      <dgm:prSet/>
      <dgm:spPr/>
      <dgm:t>
        <a:bodyPr/>
        <a:lstStyle/>
        <a:p>
          <a:endParaRPr lang="en-US"/>
        </a:p>
      </dgm:t>
    </dgm:pt>
    <dgm:pt modelId="{94B952C7-24F9-4452-B305-6BD41A75A867}" type="sibTrans" cxnId="{2F1026C7-73F6-4362-95C1-AE78C567CCB5}">
      <dgm:prSet/>
      <dgm:spPr/>
      <dgm:t>
        <a:bodyPr/>
        <a:lstStyle/>
        <a:p>
          <a:endParaRPr lang="en-US"/>
        </a:p>
      </dgm:t>
    </dgm:pt>
    <dgm:pt modelId="{83CAA0ED-18A2-456E-99D9-52D0EE6400B9}">
      <dgm:prSet phldrT="[Text]" custT="1"/>
      <dgm:spPr/>
      <dgm:t>
        <a:bodyPr/>
        <a:lstStyle/>
        <a:p>
          <a:pPr algn="ctr"/>
          <a:r>
            <a:rPr lang="en-US" sz="3800" dirty="0" smtClean="0">
              <a:latin typeface="Tempus Sans ITC" pitchFamily="82" charset="0"/>
            </a:rPr>
            <a:t>Text</a:t>
          </a:r>
        </a:p>
        <a:p>
          <a:pPr algn="ctr"/>
          <a:r>
            <a:rPr lang="en-US" sz="2000" dirty="0" smtClean="0">
              <a:latin typeface="Tempus Sans ITC" pitchFamily="82" charset="0"/>
            </a:rPr>
            <a:t>Text-to-text connections</a:t>
          </a:r>
          <a:endParaRPr lang="en-US" sz="2000" dirty="0">
            <a:latin typeface="Tempus Sans ITC" pitchFamily="82" charset="0"/>
          </a:endParaRPr>
        </a:p>
      </dgm:t>
    </dgm:pt>
    <dgm:pt modelId="{862FE935-5A05-4E59-AF4B-4C8BD2EAEF96}" type="parTrans" cxnId="{5FA87574-DA69-435F-961D-14E6F359075D}">
      <dgm:prSet/>
      <dgm:spPr/>
      <dgm:t>
        <a:bodyPr/>
        <a:lstStyle/>
        <a:p>
          <a:endParaRPr lang="en-US"/>
        </a:p>
      </dgm:t>
    </dgm:pt>
    <dgm:pt modelId="{02B7F75B-92E9-4107-AA86-0C5685FAB374}" type="sibTrans" cxnId="{5FA87574-DA69-435F-961D-14E6F359075D}">
      <dgm:prSet/>
      <dgm:spPr/>
      <dgm:t>
        <a:bodyPr/>
        <a:lstStyle/>
        <a:p>
          <a:endParaRPr lang="en-US"/>
        </a:p>
      </dgm:t>
    </dgm:pt>
    <dgm:pt modelId="{5501BAC3-747F-48FE-A12C-B30F6A486DA3}" type="pres">
      <dgm:prSet presAssocID="{5FC5F42B-1233-400F-83CC-DDC6FFA24F38}" presName="compositeShape" presStyleCnt="0">
        <dgm:presLayoutVars>
          <dgm:chMax val="7"/>
          <dgm:dir/>
          <dgm:resizeHandles val="exact"/>
        </dgm:presLayoutVars>
      </dgm:prSet>
      <dgm:spPr/>
    </dgm:pt>
    <dgm:pt modelId="{88D7109F-524C-4F03-9E50-4B7904BD7E01}" type="pres">
      <dgm:prSet presAssocID="{C82C14E2-8FD5-4C92-A393-1DF7DAA3594A}" presName="circ1" presStyleLbl="vennNode1" presStyleIdx="0" presStyleCnt="3" custScaleX="90909" custScaleY="90909" custLinFactNeighborX="45455" custLinFactNeighborY="-1578"/>
      <dgm:spPr/>
      <dgm:t>
        <a:bodyPr/>
        <a:lstStyle/>
        <a:p>
          <a:endParaRPr lang="en-US"/>
        </a:p>
      </dgm:t>
    </dgm:pt>
    <dgm:pt modelId="{35A27D7D-24CC-4A70-B507-0F837C470ABE}" type="pres">
      <dgm:prSet presAssocID="{C82C14E2-8FD5-4C92-A393-1DF7DAA3594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96CF15-0D9E-49B3-BE5C-6C678396D71A}" type="pres">
      <dgm:prSet presAssocID="{EC944D5B-66F5-423D-AC46-CFFBEBE96BF3}" presName="circ2" presStyleLbl="vennNode1" presStyleIdx="1" presStyleCnt="3" custScaleX="90909" custScaleY="90909" custLinFactNeighborX="-31033" custLinFactNeighborY="-11048"/>
      <dgm:spPr/>
      <dgm:t>
        <a:bodyPr/>
        <a:lstStyle/>
        <a:p>
          <a:endParaRPr lang="en-US"/>
        </a:p>
      </dgm:t>
    </dgm:pt>
    <dgm:pt modelId="{02CE2E2C-F0DB-496B-BF6D-CCDD73946B46}" type="pres">
      <dgm:prSet presAssocID="{EC944D5B-66F5-423D-AC46-CFFBEBE96BF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401A5A-DBF5-4E8C-840B-9E2DF2E6109A}" type="pres">
      <dgm:prSet presAssocID="{83CAA0ED-18A2-456E-99D9-52D0EE6400B9}" presName="circ3" presStyleLbl="vennNode1" presStyleIdx="2" presStyleCnt="3" custScaleX="90909" custScaleY="90909" custLinFactNeighborX="5780" custLinFactNeighborY="-69129"/>
      <dgm:spPr/>
      <dgm:t>
        <a:bodyPr/>
        <a:lstStyle/>
        <a:p>
          <a:endParaRPr lang="en-US"/>
        </a:p>
      </dgm:t>
    </dgm:pt>
    <dgm:pt modelId="{E9285190-781A-4D70-BE15-E7D7FE47F518}" type="pres">
      <dgm:prSet presAssocID="{83CAA0ED-18A2-456E-99D9-52D0EE6400B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F1026C7-73F6-4362-95C1-AE78C567CCB5}" srcId="{5FC5F42B-1233-400F-83CC-DDC6FFA24F38}" destId="{EC944D5B-66F5-423D-AC46-CFFBEBE96BF3}" srcOrd="1" destOrd="0" parTransId="{543C20B3-C3CA-43CC-B29D-6413401560CB}" sibTransId="{94B952C7-24F9-4452-B305-6BD41A75A867}"/>
    <dgm:cxn modelId="{88BA6B55-44FC-4092-A81D-367A7BA23FE5}" type="presOf" srcId="{EC944D5B-66F5-423D-AC46-CFFBEBE96BF3}" destId="{02CE2E2C-F0DB-496B-BF6D-CCDD73946B46}" srcOrd="1" destOrd="0" presId="urn:microsoft.com/office/officeart/2005/8/layout/venn1"/>
    <dgm:cxn modelId="{65A56EB0-FEE7-40CF-AF23-AEFE590E6DB1}" type="presOf" srcId="{5FC5F42B-1233-400F-83CC-DDC6FFA24F38}" destId="{5501BAC3-747F-48FE-A12C-B30F6A486DA3}" srcOrd="0" destOrd="0" presId="urn:microsoft.com/office/officeart/2005/8/layout/venn1"/>
    <dgm:cxn modelId="{E9A555B8-E2D5-4790-9827-FA0F939713C8}" type="presOf" srcId="{83CAA0ED-18A2-456E-99D9-52D0EE6400B9}" destId="{E9285190-781A-4D70-BE15-E7D7FE47F518}" srcOrd="1" destOrd="0" presId="urn:microsoft.com/office/officeart/2005/8/layout/venn1"/>
    <dgm:cxn modelId="{011B30F0-D558-4B42-8625-F540307B7C84}" type="presOf" srcId="{C82C14E2-8FD5-4C92-A393-1DF7DAA3594A}" destId="{35A27D7D-24CC-4A70-B507-0F837C470ABE}" srcOrd="1" destOrd="0" presId="urn:microsoft.com/office/officeart/2005/8/layout/venn1"/>
    <dgm:cxn modelId="{040FF52D-271A-41DF-AE47-2BBFAC71F03D}" type="presOf" srcId="{C82C14E2-8FD5-4C92-A393-1DF7DAA3594A}" destId="{88D7109F-524C-4F03-9E50-4B7904BD7E01}" srcOrd="0" destOrd="0" presId="urn:microsoft.com/office/officeart/2005/8/layout/venn1"/>
    <dgm:cxn modelId="{5FA87574-DA69-435F-961D-14E6F359075D}" srcId="{5FC5F42B-1233-400F-83CC-DDC6FFA24F38}" destId="{83CAA0ED-18A2-456E-99D9-52D0EE6400B9}" srcOrd="2" destOrd="0" parTransId="{862FE935-5A05-4E59-AF4B-4C8BD2EAEF96}" sibTransId="{02B7F75B-92E9-4107-AA86-0C5685FAB374}"/>
    <dgm:cxn modelId="{356AF89D-7720-4A4C-BA97-D85D6A67A161}" type="presOf" srcId="{EC944D5B-66F5-423D-AC46-CFFBEBE96BF3}" destId="{B796CF15-0D9E-49B3-BE5C-6C678396D71A}" srcOrd="0" destOrd="0" presId="urn:microsoft.com/office/officeart/2005/8/layout/venn1"/>
    <dgm:cxn modelId="{F2A8F392-F299-4D74-8336-763681084385}" type="presOf" srcId="{83CAA0ED-18A2-456E-99D9-52D0EE6400B9}" destId="{F5401A5A-DBF5-4E8C-840B-9E2DF2E6109A}" srcOrd="0" destOrd="0" presId="urn:microsoft.com/office/officeart/2005/8/layout/venn1"/>
    <dgm:cxn modelId="{8B35D647-826D-49E9-AA38-8F001696BB94}" srcId="{5FC5F42B-1233-400F-83CC-DDC6FFA24F38}" destId="{C82C14E2-8FD5-4C92-A393-1DF7DAA3594A}" srcOrd="0" destOrd="0" parTransId="{DEB25BFA-2BA5-4C5D-9B0D-E5DFDD6C9684}" sibTransId="{5F0BA6F3-D38F-4E1C-BFB0-2AC441315613}"/>
    <dgm:cxn modelId="{52AE488B-7E5C-4657-88AC-3F79F7FDF727}" type="presParOf" srcId="{5501BAC3-747F-48FE-A12C-B30F6A486DA3}" destId="{88D7109F-524C-4F03-9E50-4B7904BD7E01}" srcOrd="0" destOrd="0" presId="urn:microsoft.com/office/officeart/2005/8/layout/venn1"/>
    <dgm:cxn modelId="{08DDD1F1-A321-4C0D-9BAA-88C539FFB760}" type="presParOf" srcId="{5501BAC3-747F-48FE-A12C-B30F6A486DA3}" destId="{35A27D7D-24CC-4A70-B507-0F837C470ABE}" srcOrd="1" destOrd="0" presId="urn:microsoft.com/office/officeart/2005/8/layout/venn1"/>
    <dgm:cxn modelId="{8B24AFD7-742E-4765-81F0-D9D4D6676AB1}" type="presParOf" srcId="{5501BAC3-747F-48FE-A12C-B30F6A486DA3}" destId="{B796CF15-0D9E-49B3-BE5C-6C678396D71A}" srcOrd="2" destOrd="0" presId="urn:microsoft.com/office/officeart/2005/8/layout/venn1"/>
    <dgm:cxn modelId="{5160B90E-FE1A-4CD1-A15F-FE8BD6642E37}" type="presParOf" srcId="{5501BAC3-747F-48FE-A12C-B30F6A486DA3}" destId="{02CE2E2C-F0DB-496B-BF6D-CCDD73946B46}" srcOrd="3" destOrd="0" presId="urn:microsoft.com/office/officeart/2005/8/layout/venn1"/>
    <dgm:cxn modelId="{83884258-8B4C-47B2-B38B-594021B993A2}" type="presParOf" srcId="{5501BAC3-747F-48FE-A12C-B30F6A486DA3}" destId="{F5401A5A-DBF5-4E8C-840B-9E2DF2E6109A}" srcOrd="4" destOrd="0" presId="urn:microsoft.com/office/officeart/2005/8/layout/venn1"/>
    <dgm:cxn modelId="{EC1207CA-EAD1-41E8-84EF-633D25454B9A}" type="presParOf" srcId="{5501BAC3-747F-48FE-A12C-B30F6A486DA3}" destId="{E9285190-781A-4D70-BE15-E7D7FE47F518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F15518A-5ED9-4D7E-ABFE-D077E2641F87}">
      <dsp:nvSpPr>
        <dsp:cNvPr id="0" name=""/>
        <dsp:cNvSpPr/>
      </dsp:nvSpPr>
      <dsp:spPr>
        <a:xfrm>
          <a:off x="3048009" y="1676391"/>
          <a:ext cx="2607185" cy="2607185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 smtClean="0">
            <a:latin typeface="Tempus Sans ITC" pitchFamily="82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 smtClean="0">
            <a:latin typeface="Tempus Sans ITC" pitchFamily="82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empus Sans ITC" pitchFamily="82" charset="0"/>
            </a:rPr>
            <a:t>External Reality</a:t>
          </a:r>
          <a:endParaRPr lang="en-US" sz="2000" b="1" kern="1200" dirty="0">
            <a:latin typeface="Tempus Sans ITC" pitchFamily="82" charset="0"/>
          </a:endParaRPr>
        </a:p>
      </dsp:txBody>
      <dsp:txXfrm>
        <a:off x="3395634" y="2132649"/>
        <a:ext cx="1911935" cy="1173233"/>
      </dsp:txXfrm>
    </dsp:sp>
    <dsp:sp modelId="{F292096A-5772-46D1-A7F1-9A159DEAAD48}">
      <dsp:nvSpPr>
        <dsp:cNvPr id="0" name=""/>
        <dsp:cNvSpPr/>
      </dsp:nvSpPr>
      <dsp:spPr>
        <a:xfrm>
          <a:off x="3810001" y="304799"/>
          <a:ext cx="2607185" cy="2607185"/>
        </a:xfrm>
        <a:prstGeom prst="ellipse">
          <a:avLst/>
        </a:prstGeom>
        <a:solidFill>
          <a:schemeClr val="accent5">
            <a:alpha val="50000"/>
            <a:hueOff val="275239"/>
            <a:satOff val="11129"/>
            <a:lumOff val="-23922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empus Sans ITC" pitchFamily="82" charset="0"/>
            </a:rPr>
            <a:t>Personal Reality</a:t>
          </a:r>
          <a:endParaRPr lang="en-US" sz="2000" b="1" kern="1200" dirty="0">
            <a:latin typeface="Tempus Sans ITC" pitchFamily="82" charset="0"/>
          </a:endParaRPr>
        </a:p>
      </dsp:txBody>
      <dsp:txXfrm>
        <a:off x="4607365" y="978322"/>
        <a:ext cx="1564311" cy="1433951"/>
      </dsp:txXfrm>
    </dsp:sp>
    <dsp:sp modelId="{BD4F2C77-8132-41A2-9CCD-C003F9E712F8}">
      <dsp:nvSpPr>
        <dsp:cNvPr id="0" name=""/>
        <dsp:cNvSpPr/>
      </dsp:nvSpPr>
      <dsp:spPr>
        <a:xfrm>
          <a:off x="2133615" y="304799"/>
          <a:ext cx="2607185" cy="2607185"/>
        </a:xfrm>
        <a:prstGeom prst="ellipse">
          <a:avLst/>
        </a:prstGeom>
        <a:solidFill>
          <a:schemeClr val="accent5">
            <a:alpha val="50000"/>
            <a:hueOff val="550478"/>
            <a:satOff val="22259"/>
            <a:lumOff val="-47844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empus Sans ITC" pitchFamily="82" charset="0"/>
            </a:rPr>
            <a:t>The Matter</a:t>
          </a:r>
          <a:endParaRPr lang="en-US" sz="2000" b="1" kern="1200" dirty="0">
            <a:latin typeface="Tempus Sans ITC" pitchFamily="82" charset="0"/>
          </a:endParaRPr>
        </a:p>
      </dsp:txBody>
      <dsp:txXfrm>
        <a:off x="2379124" y="978322"/>
        <a:ext cx="1564311" cy="143395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D7109F-524C-4F03-9E50-4B7904BD7E01}">
      <dsp:nvSpPr>
        <dsp:cNvPr id="0" name=""/>
        <dsp:cNvSpPr/>
      </dsp:nvSpPr>
      <dsp:spPr>
        <a:xfrm>
          <a:off x="2667014" y="227871"/>
          <a:ext cx="2655563" cy="2655563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>
              <a:latin typeface="Tempus Sans ITC" pitchFamily="82" charset="0"/>
            </a:rPr>
            <a:t>Reader</a:t>
          </a:r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empus Sans ITC" pitchFamily="82" charset="0"/>
            </a:rPr>
            <a:t>Text-to-self connections	</a:t>
          </a:r>
          <a:endParaRPr lang="en-US" sz="2000" kern="1200" dirty="0">
            <a:latin typeface="Tempus Sans ITC" pitchFamily="82" charset="0"/>
          </a:endParaRPr>
        </a:p>
      </dsp:txBody>
      <dsp:txXfrm>
        <a:off x="3021089" y="692595"/>
        <a:ext cx="1947413" cy="1195003"/>
      </dsp:txXfrm>
    </dsp:sp>
    <dsp:sp modelId="{B796CF15-0D9E-49B3-BE5C-6C678396D71A}">
      <dsp:nvSpPr>
        <dsp:cNvPr id="0" name=""/>
        <dsp:cNvSpPr/>
      </dsp:nvSpPr>
      <dsp:spPr>
        <a:xfrm>
          <a:off x="1486744" y="1776943"/>
          <a:ext cx="2655563" cy="2655563"/>
        </a:xfrm>
        <a:prstGeom prst="ellipse">
          <a:avLst/>
        </a:prstGeom>
        <a:solidFill>
          <a:schemeClr val="accent5">
            <a:alpha val="50000"/>
            <a:hueOff val="275239"/>
            <a:satOff val="11129"/>
            <a:lumOff val="-23922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latin typeface="Tempus Sans ITC" pitchFamily="82" charset="0"/>
            </a:rPr>
            <a:t>Context</a:t>
          </a:r>
        </a:p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empus Sans ITC" pitchFamily="82" charset="0"/>
            </a:rPr>
            <a:t>Text-to-world connections</a:t>
          </a:r>
          <a:endParaRPr lang="en-US" sz="2000" kern="1200" dirty="0">
            <a:latin typeface="Tempus Sans ITC" pitchFamily="82" charset="0"/>
          </a:endParaRPr>
        </a:p>
      </dsp:txBody>
      <dsp:txXfrm>
        <a:off x="2298904" y="2462964"/>
        <a:ext cx="1593338" cy="1460560"/>
      </dsp:txXfrm>
    </dsp:sp>
    <dsp:sp modelId="{F5401A5A-DBF5-4E8C-840B-9E2DF2E6109A}">
      <dsp:nvSpPr>
        <dsp:cNvPr id="0" name=""/>
        <dsp:cNvSpPr/>
      </dsp:nvSpPr>
      <dsp:spPr>
        <a:xfrm>
          <a:off x="454020" y="80326"/>
          <a:ext cx="2655563" cy="2655563"/>
        </a:xfrm>
        <a:prstGeom prst="ellipse">
          <a:avLst/>
        </a:prstGeom>
        <a:solidFill>
          <a:schemeClr val="accent5">
            <a:alpha val="50000"/>
            <a:hueOff val="550478"/>
            <a:satOff val="22259"/>
            <a:lumOff val="-47844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>
              <a:latin typeface="Tempus Sans ITC" pitchFamily="82" charset="0"/>
            </a:rPr>
            <a:t>Text</a:t>
          </a:r>
        </a:p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empus Sans ITC" pitchFamily="82" charset="0"/>
            </a:rPr>
            <a:t>Text-to-text connections</a:t>
          </a:r>
          <a:endParaRPr lang="en-US" sz="2000" kern="1200" dirty="0">
            <a:latin typeface="Tempus Sans ITC" pitchFamily="82" charset="0"/>
          </a:endParaRPr>
        </a:p>
      </dsp:txBody>
      <dsp:txXfrm>
        <a:off x="704086" y="766346"/>
        <a:ext cx="1593338" cy="1460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421D1AEE-FE36-4E7C-8911-A249CAC092C4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4AC454-25D1-4110-BD27-0F62F5FFA488}" type="slidenum">
              <a:rPr lang="en-US"/>
              <a:pPr/>
              <a:t>4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en-US"/>
              <a:t>Answers:</a:t>
            </a:r>
          </a:p>
          <a:p>
            <a:pPr marL="228600" indent="-228600">
              <a:buFontTx/>
              <a:buAutoNum type="arabicPeriod"/>
            </a:pPr>
            <a:r>
              <a:rPr lang="en-US"/>
              <a:t>A  2. e  3. e.  4. b  5. d or e  6. a  7 c  8 a  9 c  10 b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0">
          <a:blip r:embed="rId2" cstate="print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895600"/>
            <a:ext cx="8839200" cy="1303338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4191000"/>
            <a:ext cx="8839200" cy="914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1"/>
            </a:lvl1pPr>
          </a:lstStyle>
          <a:p>
            <a:r>
              <a:rPr lang="en-US"/>
              <a:t>Click to edit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Edge, 2010</a:t>
            </a:r>
            <a:endParaRPr lang="en-US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B5142D1-1687-4903-BE6E-74F78407194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Edge,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26B70-EF6C-4678-ADC0-410037CAE83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52400"/>
            <a:ext cx="217170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6270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Edge,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5308B0-2C24-4670-97BD-7CC91BAB5E8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Edge,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DB66E-9EA7-4BA7-99B7-FEE0EBE0EDB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Edge,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4DCFDC-4D50-4EC8-8F1D-E4BB064A9F8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76400"/>
            <a:ext cx="42672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2672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Edge, 2010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33B03-C3DA-4A1A-A92E-E39BF8E62EE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Edge, 2010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8EF52-E9BC-4347-9BF2-B6E84CC05DF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Edge,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898529-6FEB-4190-9798-DF79B79BDF4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Edge,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F0ECF4-8105-45D1-BEE8-8A429F396D5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Edge, 2010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462B5B-7F45-4A50-B672-706EB6B53C5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Edge, 2010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C4EFA-E3C7-4351-BCF9-162D5B17D6A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86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676400"/>
            <a:ext cx="8686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dirty="0" smtClean="0"/>
              <a:t>Edge, 2010</a:t>
            </a:r>
            <a:endParaRPr lang="en-U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D4B192E-EC46-4B4A-8CBB-0B9952D4F722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Tempus Sans ITC" pitchFamily="82" charset="0"/>
              </a:rPr>
              <a:t>The Craft of Questioning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b="0" dirty="0" smtClean="0">
                <a:latin typeface="Corbel" pitchFamily="34" charset="0"/>
              </a:rPr>
              <a:t>Adapted from a PowerPoint by Christi Edge</a:t>
            </a:r>
            <a:endParaRPr lang="en-US" sz="2000" b="0" dirty="0">
              <a:latin typeface="Corbe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empus Sans ITC" pitchFamily="82" charset="0"/>
              </a:rPr>
              <a:t>Dense Questions</a:t>
            </a:r>
            <a:endParaRPr lang="en-US" dirty="0">
              <a:latin typeface="Tempus Sans ITC" pitchFamily="82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>
                <a:latin typeface="Corbel" pitchFamily="34" charset="0"/>
              </a:rPr>
              <a:t>Matter, Personal Reality, and External Reality</a:t>
            </a:r>
            <a:r>
              <a:rPr lang="en-US" dirty="0">
                <a:latin typeface="Corbel" pitchFamily="34" charset="0"/>
              </a:rPr>
              <a:t>: Which </a:t>
            </a:r>
            <a:r>
              <a:rPr lang="en-US" dirty="0" smtClean="0">
                <a:latin typeface="Corbel" pitchFamily="34" charset="0"/>
              </a:rPr>
              <a:t>path do you think most members of society would have taken?  Are Americans followers or original?  Explain.</a:t>
            </a:r>
            <a:endParaRPr lang="en-US" dirty="0">
              <a:latin typeface="Corbel" pitchFamily="34" charset="0"/>
            </a:endParaRPr>
          </a:p>
          <a:p>
            <a:endParaRPr lang="en-US" dirty="0">
              <a:latin typeface="Corbel" pitchFamily="34" charset="0"/>
            </a:endParaRPr>
          </a:p>
          <a:p>
            <a:endParaRPr lang="en-US" dirty="0">
              <a:latin typeface="Corbel" pitchFamily="34" charset="0"/>
            </a:endParaRPr>
          </a:p>
          <a:p>
            <a:endParaRPr lang="en-US" sz="1400" dirty="0">
              <a:latin typeface="Corbel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US" sz="2000" dirty="0" err="1">
                <a:latin typeface="Corbel" pitchFamily="34" charset="0"/>
              </a:rPr>
              <a:t>Christenbury</a:t>
            </a:r>
            <a:r>
              <a:rPr lang="en-US" sz="2000" dirty="0">
                <a:latin typeface="Corbel" pitchFamily="34" charset="0"/>
              </a:rPr>
              <a:t>, 2006, p. 246</a:t>
            </a:r>
          </a:p>
          <a:p>
            <a:endParaRPr lang="en-US" sz="1600" u="sng" dirty="0">
              <a:latin typeface="Corbe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DB66E-9EA7-4BA7-99B7-FEE0EBE0EDB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empus Sans ITC" pitchFamily="82" charset="0"/>
              </a:rPr>
              <a:t>Create your own?</a:t>
            </a:r>
            <a:endParaRPr lang="en-US" dirty="0">
              <a:latin typeface="Tempus Sans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rbel" pitchFamily="34" charset="0"/>
              </a:rPr>
              <a:t>Find a free will passage that you marked in </a:t>
            </a:r>
            <a:r>
              <a:rPr lang="en-US" i="1" dirty="0" smtClean="0">
                <a:latin typeface="Corbel" pitchFamily="34" charset="0"/>
              </a:rPr>
              <a:t>The Giver</a:t>
            </a:r>
          </a:p>
          <a:p>
            <a:r>
              <a:rPr lang="en-US" dirty="0" smtClean="0">
                <a:latin typeface="Corbel" pitchFamily="34" charset="0"/>
              </a:rPr>
              <a:t>Create a shaded or dense question about that passage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Edge,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DB66E-9EA7-4BA7-99B7-FEE0EBE0EDBA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empus Sans ITC" pitchFamily="82" charset="0"/>
              </a:rPr>
              <a:t>Evaluating Questions</a:t>
            </a:r>
            <a:endParaRPr lang="en-US" dirty="0">
              <a:latin typeface="Tempus Sans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rbel" pitchFamily="34" charset="0"/>
              </a:rPr>
              <a:t>Is Jonas the main character of </a:t>
            </a:r>
            <a:r>
              <a:rPr lang="en-US" i="1" dirty="0" smtClean="0">
                <a:latin typeface="Corbel" pitchFamily="34" charset="0"/>
              </a:rPr>
              <a:t>The Giver?</a:t>
            </a:r>
            <a:endParaRPr lang="en-US" dirty="0" smtClean="0">
              <a:latin typeface="Corbel" pitchFamily="34" charset="0"/>
            </a:endParaRPr>
          </a:p>
          <a:p>
            <a:r>
              <a:rPr lang="en-US" dirty="0" smtClean="0">
                <a:latin typeface="Corbel" pitchFamily="34" charset="0"/>
              </a:rPr>
              <a:t>The last Giver was chosen __ years ago.</a:t>
            </a:r>
          </a:p>
          <a:p>
            <a:r>
              <a:rPr lang="en-US" dirty="0" smtClean="0">
                <a:latin typeface="Corbel" pitchFamily="34" charset="0"/>
              </a:rPr>
              <a:t>What is Jonas’ father’s job and why is it sometimes difficult?</a:t>
            </a:r>
          </a:p>
          <a:p>
            <a:r>
              <a:rPr lang="en-US" dirty="0" smtClean="0">
                <a:latin typeface="Corbel" pitchFamily="34" charset="0"/>
              </a:rPr>
              <a:t>How does the language of the novel work?</a:t>
            </a:r>
          </a:p>
          <a:p>
            <a:r>
              <a:rPr lang="en-US" dirty="0" smtClean="0">
                <a:latin typeface="Corbel" pitchFamily="34" charset="0"/>
              </a:rPr>
              <a:t>Why is reading </a:t>
            </a:r>
            <a:r>
              <a:rPr lang="en-US" i="1" dirty="0" smtClean="0">
                <a:latin typeface="Corbel" pitchFamily="34" charset="0"/>
              </a:rPr>
              <a:t>The Giver </a:t>
            </a:r>
            <a:r>
              <a:rPr lang="en-US" dirty="0" smtClean="0">
                <a:latin typeface="Corbel" pitchFamily="34" charset="0"/>
              </a:rPr>
              <a:t>important? </a:t>
            </a:r>
          </a:p>
          <a:p>
            <a:endParaRPr lang="en-US" dirty="0" smtClean="0">
              <a:latin typeface="Corbel" pitchFamily="34" charset="0"/>
            </a:endParaRPr>
          </a:p>
          <a:p>
            <a:endParaRPr lang="en-US" dirty="0" smtClean="0">
              <a:latin typeface="Corbel" pitchFamily="34" charset="0"/>
            </a:endParaRPr>
          </a:p>
          <a:p>
            <a:endParaRPr lang="en-US" dirty="0">
              <a:latin typeface="Corbe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Edge,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DB66E-9EA7-4BA7-99B7-FEE0EBE0EDBA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Tempus Sans ITC" pitchFamily="82" charset="0"/>
              </a:rPr>
              <a:t>Questions you don’t want to ask: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orbel" pitchFamily="34" charset="0"/>
              </a:rPr>
              <a:t>Yes/No Questions</a:t>
            </a:r>
          </a:p>
          <a:p>
            <a:r>
              <a:rPr lang="en-US" dirty="0">
                <a:latin typeface="Corbel" pitchFamily="34" charset="0"/>
              </a:rPr>
              <a:t>Fill-in-the-blank questions</a:t>
            </a:r>
          </a:p>
          <a:p>
            <a:r>
              <a:rPr lang="en-US" dirty="0">
                <a:latin typeface="Corbel" pitchFamily="34" charset="0"/>
              </a:rPr>
              <a:t>Double Questions</a:t>
            </a:r>
          </a:p>
          <a:p>
            <a:r>
              <a:rPr lang="en-US" dirty="0">
                <a:latin typeface="Corbel" pitchFamily="34" charset="0"/>
              </a:rPr>
              <a:t>Vague Questions</a:t>
            </a:r>
          </a:p>
          <a:p>
            <a:r>
              <a:rPr lang="en-US" dirty="0">
                <a:latin typeface="Corbel" pitchFamily="34" charset="0"/>
              </a:rPr>
              <a:t>Loaded Questions</a:t>
            </a:r>
          </a:p>
          <a:p>
            <a:pPr>
              <a:buFont typeface="Wingdings" pitchFamily="2" charset="2"/>
              <a:buNone/>
            </a:pPr>
            <a:endParaRPr lang="en-US" dirty="0">
              <a:latin typeface="Corbel" pitchFamily="34" charset="0"/>
            </a:endParaRPr>
          </a:p>
          <a:p>
            <a:pPr>
              <a:buFont typeface="Wingdings" pitchFamily="2" charset="2"/>
              <a:buNone/>
            </a:pPr>
            <a:endParaRPr lang="en-US" dirty="0">
              <a:latin typeface="Corbel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US" sz="1800" dirty="0" err="1">
                <a:latin typeface="Corbel" pitchFamily="34" charset="0"/>
              </a:rPr>
              <a:t>Christenbury</a:t>
            </a:r>
            <a:r>
              <a:rPr lang="en-US" sz="1800" dirty="0">
                <a:latin typeface="Corbel" pitchFamily="34" charset="0"/>
              </a:rPr>
              <a:t> (2006) p. 247-48.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DB66E-9EA7-4BA7-99B7-FEE0EBE0EDB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Edge,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empus Sans ITC" pitchFamily="82" charset="0"/>
              </a:rPr>
              <a:t>Bad Questions Quiz </a:t>
            </a:r>
            <a:r>
              <a:rPr lang="en-US" sz="1400" dirty="0" err="1">
                <a:latin typeface="Tempus Sans ITC" pitchFamily="82" charset="0"/>
              </a:rPr>
              <a:t>Christenbury</a:t>
            </a:r>
            <a:r>
              <a:rPr lang="en-US" sz="1400" dirty="0">
                <a:latin typeface="Tempus Sans ITC" pitchFamily="82" charset="0"/>
              </a:rPr>
              <a:t>, 2006, pp. 249-250</a:t>
            </a:r>
            <a:endParaRPr lang="en-US" dirty="0">
              <a:latin typeface="Tempus Sans ITC" pitchFamily="82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5105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None/>
            </a:pPr>
            <a:r>
              <a:rPr lang="en-US" sz="2000" dirty="0" smtClean="0">
                <a:latin typeface="Corbel" pitchFamily="34" charset="0"/>
              </a:rPr>
              <a:t>   a. yes/no </a:t>
            </a:r>
            <a:r>
              <a:rPr lang="en-US" sz="2000" dirty="0">
                <a:latin typeface="Corbel" pitchFamily="34" charset="0"/>
              </a:rPr>
              <a:t>question	 </a:t>
            </a:r>
            <a:r>
              <a:rPr lang="en-US" sz="2000" dirty="0" smtClean="0">
                <a:latin typeface="Corbel" pitchFamily="34" charset="0"/>
              </a:rPr>
              <a:t>           c</a:t>
            </a:r>
            <a:r>
              <a:rPr lang="en-US" sz="2000" dirty="0">
                <a:latin typeface="Corbel" pitchFamily="34" charset="0"/>
              </a:rPr>
              <a:t>. double question	</a:t>
            </a:r>
            <a:r>
              <a:rPr lang="en-US" sz="2000" dirty="0" smtClean="0">
                <a:latin typeface="Corbel" pitchFamily="34" charset="0"/>
              </a:rPr>
              <a:t>	d</a:t>
            </a:r>
            <a:r>
              <a:rPr lang="en-US" sz="2000" dirty="0">
                <a:latin typeface="Corbel" pitchFamily="34" charset="0"/>
              </a:rPr>
              <a:t>. loaded question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en-US" sz="2000" dirty="0" smtClean="0">
                <a:latin typeface="Corbel" pitchFamily="34" charset="0"/>
              </a:rPr>
              <a:t>   b. fill-in-the </a:t>
            </a:r>
            <a:r>
              <a:rPr lang="en-US" sz="2000" dirty="0">
                <a:latin typeface="Corbel" pitchFamily="34" charset="0"/>
              </a:rPr>
              <a:t>blank question			</a:t>
            </a:r>
            <a:r>
              <a:rPr lang="en-US" sz="2000" dirty="0" smtClean="0">
                <a:latin typeface="Corbel" pitchFamily="34" charset="0"/>
              </a:rPr>
              <a:t>	e</a:t>
            </a:r>
            <a:r>
              <a:rPr lang="en-US" sz="2000" dirty="0">
                <a:latin typeface="Corbel" pitchFamily="34" charset="0"/>
              </a:rPr>
              <a:t>. vague question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n-US" sz="800" dirty="0">
              <a:latin typeface="Corbel" pitchFamily="34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000" b="1" dirty="0">
                <a:latin typeface="Corbel" pitchFamily="34" charset="0"/>
              </a:rPr>
              <a:t>Does the short story we just read have a climax?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000" b="1" dirty="0">
                <a:latin typeface="Corbel" pitchFamily="34" charset="0"/>
              </a:rPr>
              <a:t>How is foreshadowing used effectively in </a:t>
            </a:r>
            <a:r>
              <a:rPr lang="en-US" sz="2000" b="1" i="1" dirty="0">
                <a:latin typeface="Corbel" pitchFamily="34" charset="0"/>
              </a:rPr>
              <a:t>Oedipus Rex</a:t>
            </a:r>
            <a:r>
              <a:rPr lang="en-US" sz="2000" b="1" dirty="0">
                <a:latin typeface="Corbel" pitchFamily="34" charset="0"/>
              </a:rPr>
              <a:t>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000" b="1" dirty="0">
                <a:latin typeface="Corbel" pitchFamily="34" charset="0"/>
              </a:rPr>
              <a:t>Why is the study of dialect important?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000" b="1" dirty="0">
                <a:latin typeface="Corbel" pitchFamily="34" charset="0"/>
              </a:rPr>
              <a:t>The purpose of figurative language is _____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000" b="1" dirty="0">
                <a:latin typeface="Corbel" pitchFamily="34" charset="0"/>
              </a:rPr>
              <a:t>How does this image work?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000" b="1" dirty="0">
                <a:latin typeface="Corbel" pitchFamily="34" charset="0"/>
              </a:rPr>
              <a:t>Can you tell me his name?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000" b="1" dirty="0">
                <a:latin typeface="Corbel" pitchFamily="34" charset="0"/>
              </a:rPr>
              <a:t>What is happening in this paragraph and why do you think it is occurring now?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000" b="1" dirty="0">
                <a:latin typeface="Corbel" pitchFamily="34" charset="0"/>
              </a:rPr>
              <a:t>Is the main character murderous?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000" b="1" dirty="0">
                <a:latin typeface="Corbel" pitchFamily="34" charset="0"/>
              </a:rPr>
              <a:t>What are the central issues and how do they relate to the piece as a whole?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000" b="1" dirty="0">
                <a:latin typeface="Corbel" pitchFamily="34" charset="0"/>
              </a:rPr>
              <a:t>The best word to describe this section is what?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DB66E-9EA7-4BA7-99B7-FEE0EBE0EDB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Edge,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63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63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63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empus Sans ITC" pitchFamily="82" charset="0"/>
              </a:rPr>
              <a:t>The Questioning Circle</a:t>
            </a:r>
            <a:endParaRPr lang="en-US" dirty="0">
              <a:latin typeface="Tempus Sans ITC" pitchFamily="82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219200"/>
          <a:ext cx="86868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1981200"/>
            <a:ext cx="1981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>
                <a:latin typeface="Corbel" pitchFamily="34" charset="0"/>
              </a:rPr>
              <a:t>The  Subject </a:t>
            </a:r>
          </a:p>
          <a:p>
            <a:pPr lvl="0"/>
            <a:r>
              <a:rPr lang="en-US" dirty="0" smtClean="0">
                <a:latin typeface="Corbel" pitchFamily="34" charset="0"/>
              </a:rPr>
              <a:t>of Discussion</a:t>
            </a:r>
          </a:p>
          <a:p>
            <a:pPr lvl="0"/>
            <a:r>
              <a:rPr lang="en-US" dirty="0" smtClean="0">
                <a:latin typeface="Corbel" pitchFamily="34" charset="0"/>
              </a:rPr>
              <a:t>Or Questioning</a:t>
            </a:r>
          </a:p>
          <a:p>
            <a:pPr lvl="0"/>
            <a:r>
              <a:rPr lang="en-US" dirty="0" smtClean="0">
                <a:latin typeface="Corbel" pitchFamily="34" charset="0"/>
              </a:rPr>
              <a:t>(the text)</a:t>
            </a:r>
          </a:p>
          <a:p>
            <a:r>
              <a:rPr lang="en-US" sz="2000" dirty="0" smtClean="0">
                <a:latin typeface="Calibri" pitchFamily="34" charset="0"/>
              </a:rPr>
              <a:t> 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00800" y="1676400"/>
            <a:ext cx="2209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>
                <a:latin typeface="Corbel" pitchFamily="34" charset="0"/>
              </a:rPr>
              <a:t>The </a:t>
            </a:r>
          </a:p>
          <a:p>
            <a:pPr lvl="0"/>
            <a:r>
              <a:rPr lang="en-US" dirty="0" smtClean="0">
                <a:latin typeface="Corbel" pitchFamily="34" charset="0"/>
              </a:rPr>
              <a:t>Individual’s </a:t>
            </a:r>
          </a:p>
          <a:p>
            <a:pPr lvl="0"/>
            <a:r>
              <a:rPr lang="en-US" dirty="0" smtClean="0">
                <a:latin typeface="Corbel" pitchFamily="34" charset="0"/>
              </a:rPr>
              <a:t>Experiences, </a:t>
            </a:r>
          </a:p>
          <a:p>
            <a:pPr lvl="0"/>
            <a:r>
              <a:rPr lang="en-US" dirty="0" smtClean="0">
                <a:latin typeface="Corbel" pitchFamily="34" charset="0"/>
              </a:rPr>
              <a:t>Values, and </a:t>
            </a:r>
          </a:p>
          <a:p>
            <a:pPr lvl="0"/>
            <a:r>
              <a:rPr lang="en-US" dirty="0" smtClean="0">
                <a:latin typeface="Corbel" pitchFamily="34" charset="0"/>
              </a:rPr>
              <a:t>Ideas</a:t>
            </a:r>
          </a:p>
          <a:p>
            <a:pPr lvl="0"/>
            <a:r>
              <a:rPr lang="en-US" dirty="0" smtClean="0">
                <a:latin typeface="Corbel" pitchFamily="34" charset="0"/>
              </a:rPr>
              <a:t>(the reader)</a:t>
            </a:r>
          </a:p>
          <a:p>
            <a:endParaRPr lang="en-US" dirty="0">
              <a:latin typeface="Corbel" pitchFamily="34" charset="0"/>
            </a:endParaRPr>
          </a:p>
        </p:txBody>
      </p:sp>
      <p:sp>
        <p:nvSpPr>
          <p:cNvPr id="8" name="Text Box 24"/>
          <p:cNvSpPr txBox="1">
            <a:spLocks noChangeArrowheads="1"/>
          </p:cNvSpPr>
          <p:nvPr/>
        </p:nvSpPr>
        <p:spPr bwMode="auto">
          <a:xfrm>
            <a:off x="2438400" y="5105400"/>
            <a:ext cx="3962400" cy="1200329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dirty="0">
                <a:latin typeface="Corbel" pitchFamily="34" charset="0"/>
              </a:rPr>
              <a:t>The experience, history, of other people or </a:t>
            </a:r>
            <a:r>
              <a:rPr lang="en-US" dirty="0" smtClean="0">
                <a:latin typeface="Corbel" pitchFamily="34" charset="0"/>
              </a:rPr>
              <a:t>cultures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latin typeface="Corbel" pitchFamily="34" charset="0"/>
              </a:rPr>
              <a:t>(the world)</a:t>
            </a:r>
            <a:endParaRPr lang="en-US" dirty="0">
              <a:latin typeface="Corbe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088559"/>
            <a:ext cx="2971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sz="1800" b="1" dirty="0" err="1" smtClean="0">
                <a:latin typeface="Calibri" pitchFamily="34" charset="0"/>
              </a:rPr>
              <a:t>Christenbury</a:t>
            </a:r>
            <a:r>
              <a:rPr kumimoji="1" lang="en-US" sz="1800" b="1" dirty="0" smtClean="0">
                <a:latin typeface="Calibri" pitchFamily="34" charset="0"/>
              </a:rPr>
              <a:t>  2006, p. 245</a:t>
            </a:r>
            <a:endParaRPr lang="en-US" sz="1800" dirty="0" smtClean="0">
              <a:latin typeface="Calibri" pitchFamily="34" charset="0"/>
            </a:endParaRPr>
          </a:p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DB66E-9EA7-4BA7-99B7-FEE0EBE0EDB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Edge, 2010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934200" y="5334000"/>
            <a:ext cx="182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rbel" pitchFamily="34" charset="0"/>
              </a:rPr>
              <a:t>See also Burke, p. 261.</a:t>
            </a:r>
            <a:endParaRPr lang="en-US" sz="2000" dirty="0">
              <a:latin typeface="Corbe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219200"/>
          </a:xfrm>
        </p:spPr>
        <p:txBody>
          <a:bodyPr/>
          <a:lstStyle/>
          <a:p>
            <a:r>
              <a:rPr lang="en-US" dirty="0" smtClean="0">
                <a:latin typeface="Tempus Sans ITC" pitchFamily="82" charset="0"/>
              </a:rPr>
              <a:t>Meaningful Connections</a:t>
            </a:r>
            <a:endParaRPr lang="en-US" dirty="0">
              <a:latin typeface="Tempus Sans ITC" pitchFamily="82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1676400" y="1600200"/>
          <a:ext cx="53340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33B03-C3DA-4A1A-A92E-E39BF8E62EE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Edge,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>
                <a:latin typeface="Tempus Sans ITC" pitchFamily="82" charset="0"/>
              </a:rPr>
              <a:t>Example: </a:t>
            </a:r>
            <a:r>
              <a:rPr lang="en-US" sz="3200" dirty="0" smtClean="0">
                <a:latin typeface="Tempus Sans ITC" pitchFamily="82" charset="0"/>
              </a:rPr>
              <a:t>“The Road Not Taken” </a:t>
            </a:r>
            <a:r>
              <a:rPr lang="en-US" sz="3200" dirty="0" smtClean="0">
                <a:latin typeface="Tempus Sans ITC" pitchFamily="82" charset="0"/>
              </a:rPr>
              <a:t/>
            </a:r>
            <a:br>
              <a:rPr lang="en-US" sz="3200" dirty="0" smtClean="0">
                <a:latin typeface="Tempus Sans ITC" pitchFamily="82" charset="0"/>
              </a:rPr>
            </a:br>
            <a:r>
              <a:rPr lang="en-US" sz="3200" dirty="0" smtClean="0">
                <a:latin typeface="Tempus Sans ITC" pitchFamily="82" charset="0"/>
              </a:rPr>
              <a:t>by Robert Frost</a:t>
            </a:r>
            <a:endParaRPr lang="en-US" sz="3200" dirty="0">
              <a:latin typeface="Tempus Sans ITC" pitchFamily="82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52400" y="1828800"/>
            <a:ext cx="4953000" cy="5029200"/>
          </a:xfrm>
        </p:spPr>
        <p:txBody>
          <a:bodyPr/>
          <a:lstStyle/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TWO roads diverged in a yellow wood, </a:t>
            </a:r>
          </a:p>
          <a:p>
            <a:pPr>
              <a:buNone/>
            </a:pPr>
            <a:r>
              <a:rPr lang="en-US" sz="1800" dirty="0" smtClean="0"/>
              <a:t>And sorry I could not travel both</a:t>
            </a:r>
          </a:p>
          <a:p>
            <a:pPr>
              <a:buNone/>
            </a:pPr>
            <a:r>
              <a:rPr lang="en-US" sz="1800" dirty="0" smtClean="0"/>
              <a:t>And be one traveler, long I stood</a:t>
            </a:r>
          </a:p>
          <a:p>
            <a:pPr>
              <a:buNone/>
            </a:pPr>
            <a:r>
              <a:rPr lang="en-US" sz="1800" dirty="0" smtClean="0"/>
              <a:t>And looked down one as far as I could </a:t>
            </a:r>
          </a:p>
          <a:p>
            <a:pPr>
              <a:buNone/>
            </a:pPr>
            <a:r>
              <a:rPr lang="en-US" sz="1800" dirty="0" smtClean="0"/>
              <a:t>To where it bent in the undergrowth; </a:t>
            </a:r>
            <a:r>
              <a:rPr lang="en-US" sz="1800" i="1" dirty="0" smtClean="0"/>
              <a:t>  5</a:t>
            </a:r>
          </a:p>
          <a:p>
            <a:pPr>
              <a:buNone/>
            </a:pPr>
            <a:r>
              <a:rPr lang="en-US" sz="1800" i="1" dirty="0" smtClean="0"/>
              <a:t>       </a:t>
            </a:r>
            <a:r>
              <a:rPr lang="en-US" sz="1800" dirty="0" smtClean="0"/>
              <a:t>   </a:t>
            </a:r>
          </a:p>
          <a:p>
            <a:pPr>
              <a:buNone/>
            </a:pPr>
            <a:r>
              <a:rPr lang="en-US" sz="1800" dirty="0" smtClean="0"/>
              <a:t>Then took the other, as just as fair,</a:t>
            </a:r>
          </a:p>
          <a:p>
            <a:pPr>
              <a:buNone/>
            </a:pPr>
            <a:r>
              <a:rPr lang="en-US" sz="1800" dirty="0" smtClean="0"/>
              <a:t>And having perhaps the better claim, </a:t>
            </a:r>
          </a:p>
          <a:p>
            <a:pPr>
              <a:buNone/>
            </a:pPr>
            <a:r>
              <a:rPr lang="en-US" sz="1800" dirty="0" smtClean="0"/>
              <a:t>Because it was grassy and wanted wear; </a:t>
            </a:r>
          </a:p>
          <a:p>
            <a:pPr>
              <a:buNone/>
            </a:pPr>
            <a:r>
              <a:rPr lang="en-US" sz="1800" dirty="0" smtClean="0"/>
              <a:t>Though as for that the passing there </a:t>
            </a:r>
          </a:p>
          <a:p>
            <a:pPr>
              <a:buNone/>
            </a:pPr>
            <a:r>
              <a:rPr lang="en-US" sz="1800" dirty="0" smtClean="0"/>
              <a:t>Had worn them really about the same, 10</a:t>
            </a:r>
            <a:r>
              <a:rPr lang="en-US" sz="1800" i="1" dirty="0" smtClean="0"/>
              <a:t>  </a:t>
            </a:r>
            <a:r>
              <a:rPr lang="en-US" sz="1200" i="1" dirty="0" smtClean="0"/>
              <a:t>   </a:t>
            </a:r>
            <a:r>
              <a:rPr lang="en-US" sz="1200" dirty="0" smtClean="0"/>
              <a:t>  </a:t>
            </a:r>
            <a:endParaRPr lang="en-US" sz="1200" dirty="0">
              <a:latin typeface="Corbel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724400" y="1828800"/>
            <a:ext cx="4648200" cy="5029200"/>
          </a:xfrm>
        </p:spPr>
        <p:txBody>
          <a:bodyPr/>
          <a:lstStyle/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And </a:t>
            </a:r>
            <a:r>
              <a:rPr lang="en-US" sz="1800" dirty="0" smtClean="0"/>
              <a:t>both that morning equally lay 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In </a:t>
            </a:r>
            <a:r>
              <a:rPr lang="en-US" sz="1800" dirty="0" smtClean="0"/>
              <a:t>leaves no step had trodden </a:t>
            </a:r>
            <a:r>
              <a:rPr lang="en-US" sz="1800" dirty="0" smtClean="0"/>
              <a:t>black.</a:t>
            </a:r>
          </a:p>
          <a:p>
            <a:pPr>
              <a:buNone/>
            </a:pPr>
            <a:r>
              <a:rPr lang="en-US" sz="1800" dirty="0" smtClean="0"/>
              <a:t>Oh</a:t>
            </a:r>
            <a:r>
              <a:rPr lang="en-US" sz="1800" dirty="0" smtClean="0"/>
              <a:t>, I kept the first for another day! 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Yet </a:t>
            </a:r>
            <a:r>
              <a:rPr lang="en-US" sz="1800" dirty="0" smtClean="0"/>
              <a:t>knowing how way leads on to way, 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I </a:t>
            </a:r>
            <a:r>
              <a:rPr lang="en-US" sz="1800" dirty="0" smtClean="0"/>
              <a:t>doubted if I should ever come back. </a:t>
            </a:r>
            <a:r>
              <a:rPr lang="en-US" sz="1800" i="1" dirty="0" smtClean="0"/>
              <a:t> </a:t>
            </a:r>
            <a:r>
              <a:rPr lang="en-US" sz="1800" i="1" dirty="0" smtClean="0"/>
              <a:t>15</a:t>
            </a:r>
            <a:r>
              <a:rPr lang="en-US" sz="1800" i="1" dirty="0" smtClean="0"/>
              <a:t>     </a:t>
            </a:r>
            <a:endParaRPr lang="en-US" sz="1800" i="1" dirty="0" smtClean="0"/>
          </a:p>
          <a:p>
            <a:endParaRPr lang="en-US" sz="1800" i="1" dirty="0" smtClean="0"/>
          </a:p>
          <a:p>
            <a:pPr>
              <a:buNone/>
            </a:pPr>
            <a:r>
              <a:rPr lang="en-US" sz="1800" dirty="0" smtClean="0"/>
              <a:t>I </a:t>
            </a:r>
            <a:r>
              <a:rPr lang="en-US" sz="1800" dirty="0" smtClean="0"/>
              <a:t>shall be telling this with a </a:t>
            </a:r>
            <a:r>
              <a:rPr lang="en-US" sz="1800" dirty="0" smtClean="0"/>
              <a:t>sigh</a:t>
            </a:r>
          </a:p>
          <a:p>
            <a:pPr>
              <a:buNone/>
            </a:pPr>
            <a:r>
              <a:rPr lang="en-US" sz="1800" dirty="0" smtClean="0"/>
              <a:t>Somewhere </a:t>
            </a:r>
            <a:r>
              <a:rPr lang="en-US" sz="1800" dirty="0" smtClean="0"/>
              <a:t>ages and ages hence: 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Two </a:t>
            </a:r>
            <a:r>
              <a:rPr lang="en-US" sz="1800" dirty="0" smtClean="0"/>
              <a:t>roads diverged in a wood, and I— 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I </a:t>
            </a:r>
            <a:r>
              <a:rPr lang="en-US" sz="1800" dirty="0" smtClean="0"/>
              <a:t>took the one less traveled by, 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And </a:t>
            </a:r>
            <a:r>
              <a:rPr lang="en-US" sz="1800" dirty="0" smtClean="0"/>
              <a:t>that has made all </a:t>
            </a:r>
            <a:r>
              <a:rPr lang="en-US" sz="1800" dirty="0" smtClean="0"/>
              <a:t>the difference. </a:t>
            </a:r>
            <a:r>
              <a:rPr lang="en-US" sz="1800" i="1" dirty="0" smtClean="0"/>
              <a:t> </a:t>
            </a:r>
            <a:r>
              <a:rPr lang="en-US" sz="1800" i="1" dirty="0" smtClean="0"/>
              <a:t>20</a:t>
            </a:r>
            <a:r>
              <a:rPr lang="en-US" sz="1800" i="1" dirty="0" smtClean="0"/>
              <a:t>   </a:t>
            </a:r>
            <a:endParaRPr lang="en-US" sz="18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DB66E-9EA7-4BA7-99B7-FEE0EBE0EDB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empus Sans ITC" pitchFamily="82" charset="0"/>
              </a:rPr>
              <a:t>White Questions</a:t>
            </a:r>
            <a:endParaRPr lang="en-US" dirty="0">
              <a:latin typeface="Tempus Sans ITC" pitchFamily="82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u="sng" dirty="0">
                <a:latin typeface="Corbel" pitchFamily="34" charset="0"/>
              </a:rPr>
              <a:t>Matter</a:t>
            </a:r>
            <a:r>
              <a:rPr lang="en-US" dirty="0" smtClean="0">
                <a:latin typeface="Corbel" pitchFamily="34" charset="0"/>
              </a:rPr>
              <a:t>: What is the rhyme scheme of this poem?</a:t>
            </a:r>
            <a:endParaRPr lang="en-US" dirty="0">
              <a:latin typeface="Corbel" pitchFamily="34" charset="0"/>
            </a:endParaRPr>
          </a:p>
          <a:p>
            <a:pPr>
              <a:buFont typeface="Wingdings" pitchFamily="2" charset="2"/>
              <a:buNone/>
            </a:pPr>
            <a:endParaRPr lang="en-US" u="sng" dirty="0">
              <a:latin typeface="Corbel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US" u="sng" dirty="0">
                <a:latin typeface="Corbel" pitchFamily="34" charset="0"/>
              </a:rPr>
              <a:t>Personal Reality</a:t>
            </a:r>
            <a:r>
              <a:rPr lang="en-US" dirty="0" smtClean="0">
                <a:latin typeface="Corbel" pitchFamily="34" charset="0"/>
              </a:rPr>
              <a:t>: When have you made a difficult choice that made all the difference?</a:t>
            </a:r>
            <a:endParaRPr lang="en-US" dirty="0">
              <a:latin typeface="Corbel" pitchFamily="34" charset="0"/>
            </a:endParaRPr>
          </a:p>
          <a:p>
            <a:pPr>
              <a:buFont typeface="Wingdings" pitchFamily="2" charset="2"/>
              <a:buNone/>
            </a:pPr>
            <a:endParaRPr lang="en-US" u="sng" dirty="0">
              <a:latin typeface="Corbel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US" u="sng" dirty="0">
                <a:latin typeface="Corbel" pitchFamily="34" charset="0"/>
              </a:rPr>
              <a:t>External Reality</a:t>
            </a:r>
            <a:r>
              <a:rPr lang="en-US" dirty="0">
                <a:latin typeface="Corbel" pitchFamily="34" charset="0"/>
              </a:rPr>
              <a:t>: </a:t>
            </a:r>
            <a:r>
              <a:rPr lang="en-US" dirty="0" smtClean="0">
                <a:latin typeface="Corbel" pitchFamily="34" charset="0"/>
              </a:rPr>
              <a:t>When is it beneficial to make a different decision that the norm</a:t>
            </a:r>
            <a:r>
              <a:rPr lang="en-US" dirty="0" smtClean="0">
                <a:latin typeface="Corbel" pitchFamily="34" charset="0"/>
              </a:rPr>
              <a:t>?</a:t>
            </a:r>
            <a:endParaRPr lang="en-US" u="sng" dirty="0">
              <a:latin typeface="Corbe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DB66E-9EA7-4BA7-99B7-FEE0EBE0EDB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empus Sans ITC" pitchFamily="82" charset="0"/>
              </a:rPr>
              <a:t>Shaded Questions</a:t>
            </a:r>
            <a:endParaRPr lang="en-US" dirty="0">
              <a:latin typeface="Tempus Sans ITC" pitchFamily="82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u="sng" dirty="0">
                <a:latin typeface="Corbel" pitchFamily="34" charset="0"/>
              </a:rPr>
              <a:t>Matter and Personal Reality:</a:t>
            </a:r>
            <a:r>
              <a:rPr lang="en-US" sz="2800" dirty="0">
                <a:latin typeface="Corbel" pitchFamily="34" charset="0"/>
              </a:rPr>
              <a:t> </a:t>
            </a:r>
            <a:r>
              <a:rPr lang="en-US" sz="2800" dirty="0" smtClean="0">
                <a:latin typeface="Corbel" pitchFamily="34" charset="0"/>
              </a:rPr>
              <a:t>Based on Frost’s description of the two paths, which one would you have taken and why?</a:t>
            </a:r>
          </a:p>
          <a:p>
            <a:pPr>
              <a:lnSpc>
                <a:spcPct val="90000"/>
              </a:lnSpc>
            </a:pPr>
            <a:r>
              <a:rPr lang="en-US" sz="2800" u="sng" dirty="0" smtClean="0">
                <a:latin typeface="Corbel" pitchFamily="34" charset="0"/>
              </a:rPr>
              <a:t>Personal </a:t>
            </a:r>
            <a:r>
              <a:rPr lang="en-US" sz="2800" u="sng" dirty="0">
                <a:latin typeface="Corbel" pitchFamily="34" charset="0"/>
              </a:rPr>
              <a:t>Reality and External Reality</a:t>
            </a:r>
            <a:r>
              <a:rPr lang="en-US" sz="2800" dirty="0" smtClean="0">
                <a:latin typeface="Corbel" pitchFamily="34" charset="0"/>
              </a:rPr>
              <a:t>: Do you have friends who often choose different paths than you would have  chosen for them? How are the paths different?</a:t>
            </a:r>
            <a:endParaRPr lang="en-US" sz="2800" dirty="0">
              <a:latin typeface="Corbe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800" u="sng" dirty="0">
                <a:latin typeface="Corbel" pitchFamily="34" charset="0"/>
              </a:rPr>
              <a:t>Matter and External Reality</a:t>
            </a:r>
            <a:r>
              <a:rPr lang="en-US" sz="2800" dirty="0" smtClean="0">
                <a:latin typeface="Corbel" pitchFamily="34" charset="0"/>
              </a:rPr>
              <a:t>: Can you think of a time that a political leader was faced with a comparable situation to Frost’s? Explain the situation, the result and if “made all the difference”.</a:t>
            </a:r>
            <a:endParaRPr lang="en-US" sz="2800" u="sng" dirty="0">
              <a:latin typeface="Corbe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DB66E-9EA7-4BA7-99B7-FEE0EBE0EDB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llo struttura Astratto verde e bianco">
  <a:themeElements>
    <a:clrScheme name="Modello struttura Astratto verde e bianco 1">
      <a:dk1>
        <a:srgbClr val="000000"/>
      </a:dk1>
      <a:lt1>
        <a:srgbClr val="FFFFFF"/>
      </a:lt1>
      <a:dk2>
        <a:srgbClr val="FFFFFF"/>
      </a:dk2>
      <a:lt2>
        <a:srgbClr val="969696"/>
      </a:lt2>
      <a:accent1>
        <a:srgbClr val="93D598"/>
      </a:accent1>
      <a:accent2>
        <a:srgbClr val="29A744"/>
      </a:accent2>
      <a:accent3>
        <a:srgbClr val="FFFFFF"/>
      </a:accent3>
      <a:accent4>
        <a:srgbClr val="000000"/>
      </a:accent4>
      <a:accent5>
        <a:srgbClr val="C8E7CA"/>
      </a:accent5>
      <a:accent6>
        <a:srgbClr val="24973D"/>
      </a:accent6>
      <a:hlink>
        <a:srgbClr val="556731"/>
      </a:hlink>
      <a:folHlink>
        <a:srgbClr val="1A3021"/>
      </a:folHlink>
    </a:clrScheme>
    <a:fontScheme name="Modello struttura Astratto verde e bianc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ello struttura Astratto verde e bianco 1">
        <a:dk1>
          <a:srgbClr val="000000"/>
        </a:dk1>
        <a:lt1>
          <a:srgbClr val="FFFFFF"/>
        </a:lt1>
        <a:dk2>
          <a:srgbClr val="FFFFFF"/>
        </a:dk2>
        <a:lt2>
          <a:srgbClr val="969696"/>
        </a:lt2>
        <a:accent1>
          <a:srgbClr val="93D598"/>
        </a:accent1>
        <a:accent2>
          <a:srgbClr val="29A744"/>
        </a:accent2>
        <a:accent3>
          <a:srgbClr val="FFFFFF"/>
        </a:accent3>
        <a:accent4>
          <a:srgbClr val="000000"/>
        </a:accent4>
        <a:accent5>
          <a:srgbClr val="C8E7CA"/>
        </a:accent5>
        <a:accent6>
          <a:srgbClr val="24973D"/>
        </a:accent6>
        <a:hlink>
          <a:srgbClr val="556731"/>
        </a:hlink>
        <a:folHlink>
          <a:srgbClr val="1A3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</TotalTime>
  <Words>519</Words>
  <Application>Microsoft Office PowerPoint</Application>
  <PresentationFormat>On-screen Show (4:3)</PresentationFormat>
  <Paragraphs>123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Modello struttura Astratto verde e bianco</vt:lpstr>
      <vt:lpstr>The Craft of Questioning </vt:lpstr>
      <vt:lpstr>Evaluating Questions</vt:lpstr>
      <vt:lpstr>Questions you don’t want to ask:</vt:lpstr>
      <vt:lpstr>Bad Questions Quiz Christenbury, 2006, pp. 249-250</vt:lpstr>
      <vt:lpstr>The Questioning Circle</vt:lpstr>
      <vt:lpstr>Meaningful Connections</vt:lpstr>
      <vt:lpstr>Example: “The Road Not Taken”  by Robert Frost</vt:lpstr>
      <vt:lpstr>White Questions</vt:lpstr>
      <vt:lpstr>Shaded Questions</vt:lpstr>
      <vt:lpstr>Dense Questions</vt:lpstr>
      <vt:lpstr>Create your own?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Craft of Questioning</dc:title>
  <dc:creator>Christi Edge</dc:creator>
  <cp:lastModifiedBy>Ashley Elizabeth Pitts</cp:lastModifiedBy>
  <cp:revision>54</cp:revision>
  <dcterms:created xsi:type="dcterms:W3CDTF">2008-01-22T07:28:51Z</dcterms:created>
  <dcterms:modified xsi:type="dcterms:W3CDTF">2010-05-06T04:31:14Z</dcterms:modified>
</cp:coreProperties>
</file>